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1782" r:id="rId5"/>
    <p:sldId id="1724" r:id="rId6"/>
    <p:sldId id="1783" r:id="rId7"/>
    <p:sldId id="1997" r:id="rId8"/>
    <p:sldId id="2099" r:id="rId9"/>
    <p:sldId id="2171" r:id="rId10"/>
    <p:sldId id="1792" r:id="rId11"/>
    <p:sldId id="1793" r:id="rId12"/>
    <p:sldId id="2061" r:id="rId13"/>
    <p:sldId id="1935" r:id="rId14"/>
    <p:sldId id="1918" r:id="rId15"/>
    <p:sldId id="1999" r:id="rId16"/>
    <p:sldId id="2095" r:id="rId17"/>
    <p:sldId id="2096" r:id="rId18"/>
    <p:sldId id="2000" r:id="rId19"/>
    <p:sldId id="2065" r:id="rId20"/>
    <p:sldId id="2067" r:id="rId21"/>
    <p:sldId id="2068" r:id="rId22"/>
    <p:sldId id="2069" r:id="rId23"/>
    <p:sldId id="2070" r:id="rId24"/>
    <p:sldId id="2071" r:id="rId25"/>
    <p:sldId id="2001" r:id="rId26"/>
    <p:sldId id="2097" r:id="rId27"/>
    <p:sldId id="1936" r:id="rId28"/>
    <p:sldId id="1922" r:id="rId29"/>
    <p:sldId id="1926" r:id="rId30"/>
    <p:sldId id="1939" r:id="rId31"/>
    <p:sldId id="2098" r:id="rId32"/>
    <p:sldId id="1976" r:id="rId33"/>
    <p:sldId id="1786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46F2D3-96FC-4981-88DA-BE7BBAC315FD}" v="3" dt="2024-07-31T04:27:48.77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143" d="100"/>
          <a:sy n="143" d="100"/>
        </p:scale>
        <p:origin x="126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5146F2D3-96FC-4981-88DA-BE7BBAC315FD}"/>
    <pc:docChg chg="custSel addSld modSld">
      <pc:chgData name="Yoel Kortick" userId="167978f5-7f40-4909-85d5-d4149554ad4e" providerId="ADAL" clId="{5146F2D3-96FC-4981-88DA-BE7BBAC315FD}" dt="2024-07-31T04:27:48.770" v="101"/>
      <pc:docMkLst>
        <pc:docMk/>
      </pc:docMkLst>
      <pc:sldChg chg="modSp mod">
        <pc:chgData name="Yoel Kortick" userId="167978f5-7f40-4909-85d5-d4149554ad4e" providerId="ADAL" clId="{5146F2D3-96FC-4981-88DA-BE7BBAC315FD}" dt="2024-07-22T12:04:50.739" v="23"/>
        <pc:sldMkLst>
          <pc:docMk/>
          <pc:sldMk cId="4132155335" sldId="1793"/>
        </pc:sldMkLst>
        <pc:spChg chg="mod">
          <ac:chgData name="Yoel Kortick" userId="167978f5-7f40-4909-85d5-d4149554ad4e" providerId="ADAL" clId="{5146F2D3-96FC-4981-88DA-BE7BBAC315FD}" dt="2024-07-22T12:04:50.739" v="23"/>
          <ac:spMkLst>
            <pc:docMk/>
            <pc:sldMk cId="4132155335" sldId="1793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5146F2D3-96FC-4981-88DA-BE7BBAC315FD}" dt="2024-07-22T12:04:13.965" v="22" actId="20577"/>
        <pc:sldMkLst>
          <pc:docMk/>
          <pc:sldMk cId="1269053929" sldId="1997"/>
        </pc:sldMkLst>
        <pc:spChg chg="mod">
          <ac:chgData name="Yoel Kortick" userId="167978f5-7f40-4909-85d5-d4149554ad4e" providerId="ADAL" clId="{5146F2D3-96FC-4981-88DA-BE7BBAC315FD}" dt="2024-07-22T12:04:13.965" v="22" actId="20577"/>
          <ac:spMkLst>
            <pc:docMk/>
            <pc:sldMk cId="1269053929" sldId="1997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5146F2D3-96FC-4981-88DA-BE7BBAC315FD}" dt="2024-07-22T12:37:04.632" v="100" actId="208"/>
        <pc:sldMkLst>
          <pc:docMk/>
          <pc:sldMk cId="1356658148" sldId="1999"/>
        </pc:sldMkLst>
        <pc:spChg chg="mod">
          <ac:chgData name="Yoel Kortick" userId="167978f5-7f40-4909-85d5-d4149554ad4e" providerId="ADAL" clId="{5146F2D3-96FC-4981-88DA-BE7BBAC315FD}" dt="2024-07-22T12:35:59.744" v="71" actId="6549"/>
          <ac:spMkLst>
            <pc:docMk/>
            <pc:sldMk cId="1356658148" sldId="1999"/>
            <ac:spMk id="4" creationId="{2490F34D-A7E2-4EA9-8B1A-78371A1F1CD1}"/>
          </ac:spMkLst>
        </pc:spChg>
        <pc:picChg chg="del">
          <ac:chgData name="Yoel Kortick" userId="167978f5-7f40-4909-85d5-d4149554ad4e" providerId="ADAL" clId="{5146F2D3-96FC-4981-88DA-BE7BBAC315FD}" dt="2024-07-22T12:36:44.271" v="72" actId="478"/>
          <ac:picMkLst>
            <pc:docMk/>
            <pc:sldMk cId="1356658148" sldId="1999"/>
            <ac:picMk id="5" creationId="{41C332B5-34D1-539D-BBC2-6E04CFCCA068}"/>
          </ac:picMkLst>
        </pc:picChg>
        <pc:picChg chg="add mod ord">
          <ac:chgData name="Yoel Kortick" userId="167978f5-7f40-4909-85d5-d4149554ad4e" providerId="ADAL" clId="{5146F2D3-96FC-4981-88DA-BE7BBAC315FD}" dt="2024-07-22T12:37:04.632" v="100" actId="208"/>
          <ac:picMkLst>
            <pc:docMk/>
            <pc:sldMk cId="1356658148" sldId="1999"/>
            <ac:picMk id="6" creationId="{00DE9C4E-4ED2-6EEF-07FA-F9642C85ABC3}"/>
          </ac:picMkLst>
        </pc:picChg>
        <pc:cxnChg chg="mod">
          <ac:chgData name="Yoel Kortick" userId="167978f5-7f40-4909-85d5-d4149554ad4e" providerId="ADAL" clId="{5146F2D3-96FC-4981-88DA-BE7BBAC315FD}" dt="2024-07-22T12:37:00.044" v="98" actId="14100"/>
          <ac:cxnSpMkLst>
            <pc:docMk/>
            <pc:sldMk cId="1356658148" sldId="1999"/>
            <ac:cxnSpMk id="11" creationId="{EC23AF05-B849-0315-ED8D-621B07058871}"/>
          </ac:cxnSpMkLst>
        </pc:cxnChg>
        <pc:cxnChg chg="mod">
          <ac:chgData name="Yoel Kortick" userId="167978f5-7f40-4909-85d5-d4149554ad4e" providerId="ADAL" clId="{5146F2D3-96FC-4981-88DA-BE7BBAC315FD}" dt="2024-07-22T12:36:56.616" v="97" actId="14100"/>
          <ac:cxnSpMkLst>
            <pc:docMk/>
            <pc:sldMk cId="1356658148" sldId="1999"/>
            <ac:cxnSpMk id="13" creationId="{85A9950D-3FEF-BC54-6399-CDCED7D07923}"/>
          </ac:cxnSpMkLst>
        </pc:cxnChg>
      </pc:sldChg>
      <pc:sldChg chg="add">
        <pc:chgData name="Yoel Kortick" userId="167978f5-7f40-4909-85d5-d4149554ad4e" providerId="ADAL" clId="{5146F2D3-96FC-4981-88DA-BE7BBAC315FD}" dt="2024-07-31T04:27:48.770" v="101"/>
        <pc:sldMkLst>
          <pc:docMk/>
          <pc:sldMk cId="4145297695" sldId="2099"/>
        </pc:sldMkLst>
      </pc:sldChg>
      <pc:sldChg chg="add">
        <pc:chgData name="Yoel Kortick" userId="167978f5-7f40-4909-85d5-d4149554ad4e" providerId="ADAL" clId="{5146F2D3-96FC-4981-88DA-BE7BBAC315FD}" dt="2024-07-31T04:27:48.770" v="101"/>
        <pc:sldMkLst>
          <pc:docMk/>
          <pc:sldMk cId="534468470" sldId="21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787878"/>
                </a:solidFill>
                <a:latin typeface="+mn-lt"/>
                <a:cs typeface="Arial" pitchFamily="34" charset="0"/>
              </a:rPr>
              <a:t>© 2024 </a:t>
            </a: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706736"/>
            <a:ext cx="7488832" cy="1305174"/>
          </a:xfrm>
        </p:spPr>
        <p:txBody>
          <a:bodyPr/>
          <a:lstStyle/>
          <a:p>
            <a:r>
              <a:rPr lang="en-US" sz="2800" dirty="0"/>
              <a:t>How to Restrict Editing Bibliographic Fields by Member Institutions of a Network Zone Consortium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89563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 example</a:t>
            </a:r>
            <a:br>
              <a:rPr lang="en-US" dirty="0"/>
            </a:b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3281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376263"/>
          </a:xfrm>
        </p:spPr>
        <p:txBody>
          <a:bodyPr>
            <a:normAutofit/>
          </a:bodyPr>
          <a:lstStyle/>
          <a:p>
            <a:r>
              <a:rPr lang="en-US" sz="2200" dirty="0"/>
              <a:t>The “Ex Libris University Consortium” has several member institutions, including:</a:t>
            </a:r>
          </a:p>
          <a:p>
            <a:pPr lvl="1"/>
            <a:r>
              <a:rPr lang="en-US" sz="2200" dirty="0"/>
              <a:t>Alma University</a:t>
            </a:r>
          </a:p>
          <a:p>
            <a:pPr lvl="1"/>
            <a:r>
              <a:rPr lang="en-US" sz="2200" dirty="0"/>
              <a:t>Open University</a:t>
            </a:r>
          </a:p>
          <a:p>
            <a:pPr lvl="1"/>
            <a:r>
              <a:rPr lang="en-US" sz="2200" dirty="0"/>
              <a:t>University of Knowledge</a:t>
            </a:r>
          </a:p>
        </p:txBody>
      </p:sp>
    </p:spTree>
    <p:extLst>
      <p:ext uri="{BB962C8B-B14F-4D97-AF65-F5344CB8AC3E}">
        <p14:creationId xmlns:p14="http://schemas.microsoft.com/office/powerpoint/2010/main" val="382866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DE9C4E-4ED2-6EEF-07FA-F9642C85A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5190"/>
            <a:ext cx="9144000" cy="2968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63043"/>
            <a:ext cx="8424936" cy="612562"/>
          </a:xfrm>
        </p:spPr>
        <p:txBody>
          <a:bodyPr>
            <a:noAutofit/>
          </a:bodyPr>
          <a:lstStyle/>
          <a:p>
            <a:r>
              <a:rPr lang="en-US" sz="2000" dirty="0"/>
              <a:t>Here is record MMSID 9924410000193 title “Taiwan in pictures / Alison Behnke with forward by Alicia Chen” in member institution “Open University”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F5E1DD-EDF7-373B-8647-C4B58A842E00}"/>
              </a:ext>
            </a:extLst>
          </p:cNvPr>
          <p:cNvSpPr txBox="1"/>
          <p:nvPr/>
        </p:nvSpPr>
        <p:spPr>
          <a:xfrm>
            <a:off x="3851920" y="1910204"/>
            <a:ext cx="1872203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member “Open University”</a:t>
            </a:r>
            <a:endParaRPr lang="en-IL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23AF05-B849-0315-ED8D-621B07058871}"/>
              </a:ext>
            </a:extLst>
          </p:cNvPr>
          <p:cNvCxnSpPr>
            <a:cxnSpLocks/>
          </p:cNvCxnSpPr>
          <p:nvPr/>
        </p:nvCxnSpPr>
        <p:spPr>
          <a:xfrm flipH="1" flipV="1">
            <a:off x="539552" y="1779662"/>
            <a:ext cx="252530" cy="4612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5757A5-9CEB-091E-29BC-1A16FEFD6F78}"/>
              </a:ext>
            </a:extLst>
          </p:cNvPr>
          <p:cNvSpPr txBox="1"/>
          <p:nvPr/>
        </p:nvSpPr>
        <p:spPr>
          <a:xfrm>
            <a:off x="1043608" y="3980260"/>
            <a:ext cx="18002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Linked to network zone</a:t>
            </a:r>
            <a:endParaRPr lang="en-IL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A9950D-3FEF-BC54-6399-CDCED7D07923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943708" y="2931790"/>
            <a:ext cx="540060" cy="10484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8ADFB2-1AF5-D17D-2BDD-2AD219CBA068}"/>
              </a:ext>
            </a:extLst>
          </p:cNvPr>
          <p:cNvCxnSpPr>
            <a:cxnSpLocks/>
          </p:cNvCxnSpPr>
          <p:nvPr/>
        </p:nvCxnSpPr>
        <p:spPr>
          <a:xfrm flipH="1">
            <a:off x="792082" y="2240872"/>
            <a:ext cx="304899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65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577C694-AF8D-06C6-AD1D-C60D85381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10" y="1210748"/>
            <a:ext cx="4471387" cy="3621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5"/>
          </a:xfrm>
        </p:spPr>
        <p:txBody>
          <a:bodyPr>
            <a:normAutofit/>
          </a:bodyPr>
          <a:lstStyle/>
          <a:p>
            <a:r>
              <a:rPr lang="en-US" sz="2000" dirty="0"/>
              <a:t>Here is the record in the metadata editor (part 1 of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D163F-B0AA-1C59-1CC8-E8F00B3ED221}"/>
              </a:ext>
            </a:extLst>
          </p:cNvPr>
          <p:cNvSpPr txBox="1"/>
          <p:nvPr/>
        </p:nvSpPr>
        <p:spPr>
          <a:xfrm>
            <a:off x="5415973" y="1544193"/>
            <a:ext cx="320384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prevent member institutions from adding, editing or deleting the 035 field.  Now it can be added, edited and deleted.</a:t>
            </a:r>
            <a:endParaRPr lang="en-IL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0FA20D-9E74-4E48-99DA-85D2FF838988}"/>
              </a:ext>
            </a:extLst>
          </p:cNvPr>
          <p:cNvCxnSpPr>
            <a:cxnSpLocks/>
          </p:cNvCxnSpPr>
          <p:nvPr/>
        </p:nvCxnSpPr>
        <p:spPr>
          <a:xfrm flipH="1">
            <a:off x="4525934" y="3021521"/>
            <a:ext cx="890039" cy="3804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AB9C46F-B4CE-82A9-B22E-9881645EF4E1}"/>
              </a:ext>
            </a:extLst>
          </p:cNvPr>
          <p:cNvSpPr/>
          <p:nvPr/>
        </p:nvSpPr>
        <p:spPr>
          <a:xfrm>
            <a:off x="2483768" y="3164310"/>
            <a:ext cx="1872208" cy="3617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4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6CE6636-7AEF-B4F1-1B1C-5431257B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72688"/>
            <a:ext cx="7956376" cy="3165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5"/>
          </a:xfrm>
        </p:spPr>
        <p:txBody>
          <a:bodyPr>
            <a:normAutofit/>
          </a:bodyPr>
          <a:lstStyle/>
          <a:p>
            <a:r>
              <a:rPr lang="en-US" sz="2000" dirty="0"/>
              <a:t>Here is the record in the metadata editor (part 2 of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D163F-B0AA-1C59-1CC8-E8F00B3ED221}"/>
              </a:ext>
            </a:extLst>
          </p:cNvPr>
          <p:cNvSpPr txBox="1"/>
          <p:nvPr/>
        </p:nvSpPr>
        <p:spPr>
          <a:xfrm>
            <a:off x="4176469" y="2758966"/>
            <a:ext cx="406793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prevent member institutions from adding, editing or deleting the 650 field when it uses vocabulary LCSH. Now it can be added, edited and deleted.</a:t>
            </a:r>
            <a:endParaRPr lang="en-IL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0FA20D-9E74-4E48-99DA-85D2FF838988}"/>
              </a:ext>
            </a:extLst>
          </p:cNvPr>
          <p:cNvCxnSpPr>
            <a:cxnSpLocks/>
          </p:cNvCxnSpPr>
          <p:nvPr/>
        </p:nvCxnSpPr>
        <p:spPr>
          <a:xfrm flipH="1">
            <a:off x="3279570" y="3435846"/>
            <a:ext cx="917338" cy="1775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0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311C31-BE17-BB8E-4F3C-D9C7C276E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806"/>
            <a:ext cx="9144000" cy="21318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01495"/>
          </a:xfrm>
        </p:spPr>
        <p:txBody>
          <a:bodyPr>
            <a:normAutofit/>
          </a:bodyPr>
          <a:lstStyle/>
          <a:p>
            <a:r>
              <a:rPr lang="en-US" sz="2000" dirty="0"/>
              <a:t>In the network zone in the “Fields restriction policy” table we will add a row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3B1D19-4A57-D71B-E563-4D8626F045AC}"/>
              </a:ext>
            </a:extLst>
          </p:cNvPr>
          <p:cNvCxnSpPr/>
          <p:nvPr/>
        </p:nvCxnSpPr>
        <p:spPr>
          <a:xfrm flipV="1">
            <a:off x="6300192" y="2191946"/>
            <a:ext cx="360040" cy="8746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F813B74-CFBC-A338-D630-7579DA151CD1}"/>
              </a:ext>
            </a:extLst>
          </p:cNvPr>
          <p:cNvSpPr/>
          <p:nvPr/>
        </p:nvSpPr>
        <p:spPr>
          <a:xfrm>
            <a:off x="7524328" y="1698118"/>
            <a:ext cx="1296144" cy="2975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0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2C0D8-EBCE-91C3-94FC-1325FA595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0" y="388672"/>
            <a:ext cx="2698213" cy="4497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AE2D1D-9A8D-35EC-F65E-A5B486BE4BFD}"/>
              </a:ext>
            </a:extLst>
          </p:cNvPr>
          <p:cNvSpPr txBox="1"/>
          <p:nvPr/>
        </p:nvSpPr>
        <p:spPr>
          <a:xfrm>
            <a:off x="755576" y="1434752"/>
            <a:ext cx="35638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Field 035</a:t>
            </a:r>
            <a:endParaRPr lang="en-IL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404D5A-DD1A-5750-5F06-9249770C9A90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319459" y="1302054"/>
            <a:ext cx="1116637" cy="3173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5577EB3-CB68-69F5-62C0-27E5CE4B9363}"/>
              </a:ext>
            </a:extLst>
          </p:cNvPr>
          <p:cNvSpPr txBox="1"/>
          <p:nvPr/>
        </p:nvSpPr>
        <p:spPr>
          <a:xfrm>
            <a:off x="755576" y="2171060"/>
            <a:ext cx="35466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Cannot be added or edited</a:t>
            </a:r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482D99-2476-FF89-B3B1-3F1639B4FDF3}"/>
              </a:ext>
            </a:extLst>
          </p:cNvPr>
          <p:cNvSpPr txBox="1"/>
          <p:nvPr/>
        </p:nvSpPr>
        <p:spPr>
          <a:xfrm>
            <a:off x="755577" y="2947911"/>
            <a:ext cx="35466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Cannot be deleted</a:t>
            </a:r>
            <a:endParaRPr lang="en-I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3DE34-AC2A-57EE-DDCB-94286D348524}"/>
              </a:ext>
            </a:extLst>
          </p:cNvPr>
          <p:cNvSpPr txBox="1"/>
          <p:nvPr/>
        </p:nvSpPr>
        <p:spPr>
          <a:xfrm>
            <a:off x="755576" y="3579862"/>
            <a:ext cx="35466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Vocabulary is irrelevant for field 035</a:t>
            </a:r>
            <a:endParaRPr lang="en-IL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304011-ECCC-D5C5-8F53-EF9BA0C6D334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302217" y="1851670"/>
            <a:ext cx="106187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8BF79D-6B2A-BC5C-368F-300512B7DE93}"/>
              </a:ext>
            </a:extLst>
          </p:cNvPr>
          <p:cNvCxnSpPr>
            <a:cxnSpLocks/>
          </p:cNvCxnSpPr>
          <p:nvPr/>
        </p:nvCxnSpPr>
        <p:spPr>
          <a:xfrm flipV="1">
            <a:off x="4310837" y="2494395"/>
            <a:ext cx="1125259" cy="5393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943EA1-2C30-735E-F21D-81431E056629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302216" y="3075806"/>
            <a:ext cx="1061871" cy="6887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9004132-658F-3EA9-FCE3-6E17C33E19A7}"/>
              </a:ext>
            </a:extLst>
          </p:cNvPr>
          <p:cNvSpPr txBox="1"/>
          <p:nvPr/>
        </p:nvSpPr>
        <p:spPr>
          <a:xfrm>
            <a:off x="251520" y="4146941"/>
            <a:ext cx="39873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learn more about the Prefix soon</a:t>
            </a:r>
            <a:endParaRPr lang="en-IL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2F87F92-84CB-2C6A-0FD6-A240FC8A1685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238829" y="4211813"/>
            <a:ext cx="1197267" cy="1197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754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01495"/>
          </a:xfrm>
        </p:spPr>
        <p:txBody>
          <a:bodyPr>
            <a:normAutofit/>
          </a:bodyPr>
          <a:lstStyle/>
          <a:p>
            <a:r>
              <a:rPr lang="en-US" sz="2000" dirty="0"/>
              <a:t>Now we will add another row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9E9F1-0C22-2407-0E1B-11A658B12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624"/>
            <a:ext cx="9144000" cy="16842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CEAED2-4058-A12F-81BF-AFB7DA208AB0}"/>
              </a:ext>
            </a:extLst>
          </p:cNvPr>
          <p:cNvSpPr/>
          <p:nvPr/>
        </p:nvSpPr>
        <p:spPr>
          <a:xfrm>
            <a:off x="7308304" y="2283718"/>
            <a:ext cx="79208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07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FD236D3-9BA9-E853-87B0-0A28D9262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9" y="314095"/>
            <a:ext cx="2657456" cy="47235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449F4-0ADB-F3EF-958A-9E63BFE5AC41}"/>
              </a:ext>
            </a:extLst>
          </p:cNvPr>
          <p:cNvSpPr txBox="1"/>
          <p:nvPr/>
        </p:nvSpPr>
        <p:spPr>
          <a:xfrm>
            <a:off x="1115616" y="1434752"/>
            <a:ext cx="32038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Field 650</a:t>
            </a:r>
            <a:endParaRPr lang="en-I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D6F76B-9D47-14D1-6B4D-3ED736FC13FF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319459" y="1211899"/>
            <a:ext cx="1197267" cy="4075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F0519B-EC8C-3CDC-CD82-3CA571F218A3}"/>
              </a:ext>
            </a:extLst>
          </p:cNvPr>
          <p:cNvSpPr txBox="1"/>
          <p:nvPr/>
        </p:nvSpPr>
        <p:spPr>
          <a:xfrm>
            <a:off x="1098374" y="2171060"/>
            <a:ext cx="32038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Cannot be added or edited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C356B2-4A8E-2855-4724-1A452FFF5271}"/>
              </a:ext>
            </a:extLst>
          </p:cNvPr>
          <p:cNvSpPr txBox="1"/>
          <p:nvPr/>
        </p:nvSpPr>
        <p:spPr>
          <a:xfrm>
            <a:off x="1098373" y="2947911"/>
            <a:ext cx="32038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Cannot be deleted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535F0-3F93-4AEA-9757-7594DA789192}"/>
              </a:ext>
            </a:extLst>
          </p:cNvPr>
          <p:cNvSpPr txBox="1"/>
          <p:nvPr/>
        </p:nvSpPr>
        <p:spPr>
          <a:xfrm>
            <a:off x="1098372" y="3808299"/>
            <a:ext cx="32038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Vocabulary is relevant only for field 650 (2</a:t>
            </a:r>
            <a:r>
              <a:rPr lang="en-US" baseline="30000" dirty="0"/>
              <a:t>nd</a:t>
            </a:r>
            <a:r>
              <a:rPr lang="en-US" dirty="0"/>
              <a:t> indicator 0)</a:t>
            </a:r>
            <a:endParaRPr lang="en-IL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E88B51-D25F-E325-DC94-D32312F4FDB7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302217" y="1804084"/>
            <a:ext cx="1197267" cy="5516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45FF60-5138-9F63-C37D-3C0DF4A8F04D}"/>
              </a:ext>
            </a:extLst>
          </p:cNvPr>
          <p:cNvCxnSpPr>
            <a:cxnSpLocks/>
          </p:cNvCxnSpPr>
          <p:nvPr/>
        </p:nvCxnSpPr>
        <p:spPr>
          <a:xfrm flipV="1">
            <a:off x="4310837" y="2457717"/>
            <a:ext cx="1197267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51FB4B-F24A-9D24-33B7-842243B76303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302215" y="3071991"/>
            <a:ext cx="1205889" cy="10594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330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5"/>
          </a:xfrm>
        </p:spPr>
        <p:txBody>
          <a:bodyPr>
            <a:normAutofit/>
          </a:bodyPr>
          <a:lstStyle/>
          <a:p>
            <a:r>
              <a:rPr lang="en-US" sz="2000" dirty="0"/>
              <a:t>Here is the “Fields restriction policy” table now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6AE564-4004-CD43-54D2-8B1FAEE7A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8373"/>
            <a:ext cx="9144000" cy="25467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336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715" y="436492"/>
            <a:ext cx="5814285" cy="42085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Introduction</a:t>
            </a:r>
            <a:endParaRPr lang="en-IL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Accessing the configuration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For example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Using the prefix for the restriction of the 035 field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440159"/>
          </a:xfrm>
        </p:spPr>
        <p:txBody>
          <a:bodyPr>
            <a:normAutofit/>
          </a:bodyPr>
          <a:lstStyle/>
          <a:p>
            <a:r>
              <a:rPr lang="en-US" sz="2200" dirty="0"/>
              <a:t>Now to test this a cataloger at member institution “Open University” will open record MMSID 992830400000191 title “Taiwan in pictures / Alison Behnke with forward by Alicia Chen” in the metadata editor</a:t>
            </a:r>
          </a:p>
        </p:txBody>
      </p:sp>
    </p:spTree>
    <p:extLst>
      <p:ext uri="{BB962C8B-B14F-4D97-AF65-F5344CB8AC3E}">
        <p14:creationId xmlns:p14="http://schemas.microsoft.com/office/powerpoint/2010/main" val="3407511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652544-B459-0CBB-0F86-9A560B66D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04" y="1275606"/>
            <a:ext cx="6934200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01495"/>
          </a:xfrm>
        </p:spPr>
        <p:txBody>
          <a:bodyPr>
            <a:normAutofit/>
          </a:bodyPr>
          <a:lstStyle/>
          <a:p>
            <a:r>
              <a:rPr lang="en-US" sz="2000" dirty="0"/>
              <a:t>Here is the record now in the metadata editor (part 1 of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4F925-15F5-2C71-52B4-D6BC8C804E11}"/>
              </a:ext>
            </a:extLst>
          </p:cNvPr>
          <p:cNvSpPr txBox="1"/>
          <p:nvPr/>
        </p:nvSpPr>
        <p:spPr>
          <a:xfrm>
            <a:off x="5724128" y="1434752"/>
            <a:ext cx="320384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cannot delete or edit the 035 fields and there is a relevant icon next to the fields</a:t>
            </a:r>
            <a:endParaRPr lang="en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C084F1-FB3A-E593-08E7-E631E7DB78F0}"/>
              </a:ext>
            </a:extLst>
          </p:cNvPr>
          <p:cNvCxnSpPr>
            <a:cxnSpLocks/>
          </p:cNvCxnSpPr>
          <p:nvPr/>
        </p:nvCxnSpPr>
        <p:spPr>
          <a:xfrm flipH="1">
            <a:off x="4427984" y="1923678"/>
            <a:ext cx="12961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AEF7A1-9FA1-8A24-925D-01A664A257BB}"/>
              </a:ext>
            </a:extLst>
          </p:cNvPr>
          <p:cNvCxnSpPr>
            <a:cxnSpLocks/>
          </p:cNvCxnSpPr>
          <p:nvPr/>
        </p:nvCxnSpPr>
        <p:spPr>
          <a:xfrm flipV="1">
            <a:off x="683568" y="2054738"/>
            <a:ext cx="576064" cy="3623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85399B-F9C4-A104-2874-1408E454AFF3}"/>
              </a:ext>
            </a:extLst>
          </p:cNvPr>
          <p:cNvSpPr txBox="1"/>
          <p:nvPr/>
        </p:nvSpPr>
        <p:spPr>
          <a:xfrm>
            <a:off x="1" y="2323754"/>
            <a:ext cx="210418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icon means it is a restricted field.</a:t>
            </a:r>
            <a:endParaRPr lang="en-IL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C6D859-DC1C-99B9-8B51-B1776CAC7AD6}"/>
              </a:ext>
            </a:extLst>
          </p:cNvPr>
          <p:cNvCxnSpPr>
            <a:cxnSpLocks/>
          </p:cNvCxnSpPr>
          <p:nvPr/>
        </p:nvCxnSpPr>
        <p:spPr>
          <a:xfrm flipH="1">
            <a:off x="4670544" y="3651870"/>
            <a:ext cx="76555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965227C-44BA-941A-A43B-EF365A8C6685}"/>
              </a:ext>
            </a:extLst>
          </p:cNvPr>
          <p:cNvSpPr txBox="1"/>
          <p:nvPr/>
        </p:nvSpPr>
        <p:spPr>
          <a:xfrm>
            <a:off x="5456452" y="2970085"/>
            <a:ext cx="32038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Get this message if we try to add a 035 field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76955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E8AE7C4-D3DD-95A3-131C-1A42D9ED0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63" y="1269569"/>
            <a:ext cx="7164287" cy="28507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20079"/>
          </a:xfrm>
        </p:spPr>
        <p:txBody>
          <a:bodyPr>
            <a:normAutofit/>
          </a:bodyPr>
          <a:lstStyle/>
          <a:p>
            <a:r>
              <a:rPr lang="en-US" sz="2000" dirty="0"/>
              <a:t>Here is the record in the metadata editor (part 2 of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35FEA-7AE6-61A6-B870-641015F211EE}"/>
              </a:ext>
            </a:extLst>
          </p:cNvPr>
          <p:cNvSpPr txBox="1"/>
          <p:nvPr/>
        </p:nvSpPr>
        <p:spPr>
          <a:xfrm>
            <a:off x="107504" y="4211178"/>
            <a:ext cx="60227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There is no restriction red circular icon here as we had for the 035 because the space is already taken up by a different icon. </a:t>
            </a:r>
            <a:endParaRPr lang="en-I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875AD0-3143-0E08-FAA5-8CCBEDE3FD5A}"/>
              </a:ext>
            </a:extLst>
          </p:cNvPr>
          <p:cNvCxnSpPr>
            <a:cxnSpLocks/>
          </p:cNvCxnSpPr>
          <p:nvPr/>
        </p:nvCxnSpPr>
        <p:spPr>
          <a:xfrm flipV="1">
            <a:off x="395536" y="3235461"/>
            <a:ext cx="432048" cy="605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08652E-3A3C-6EC6-65B4-FAB66D6E7468}"/>
              </a:ext>
            </a:extLst>
          </p:cNvPr>
          <p:cNvCxnSpPr>
            <a:cxnSpLocks/>
          </p:cNvCxnSpPr>
          <p:nvPr/>
        </p:nvCxnSpPr>
        <p:spPr>
          <a:xfrm flipV="1">
            <a:off x="395536" y="3291830"/>
            <a:ext cx="0" cy="9058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A3FB0A-DEB0-50BE-BF86-E3B94D144965}"/>
              </a:ext>
            </a:extLst>
          </p:cNvPr>
          <p:cNvSpPr txBox="1"/>
          <p:nvPr/>
        </p:nvSpPr>
        <p:spPr>
          <a:xfrm>
            <a:off x="5778922" y="2111951"/>
            <a:ext cx="324036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can</a:t>
            </a:r>
            <a:r>
              <a:rPr lang="en-US" b="1" u="sng" dirty="0"/>
              <a:t>not</a:t>
            </a:r>
            <a:r>
              <a:rPr lang="en-US" dirty="0"/>
              <a:t> edit or delete the 650 field when it uses vocabulary LCSH (2</a:t>
            </a:r>
            <a:r>
              <a:rPr lang="en-US" baseline="30000" dirty="0"/>
              <a:t>nd</a:t>
            </a:r>
            <a:r>
              <a:rPr lang="en-US" dirty="0"/>
              <a:t> indicator 0)</a:t>
            </a:r>
            <a:endParaRPr lang="en-IL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C76A9F-DBC5-29F4-37C6-7BC8DB8E4ACD}"/>
              </a:ext>
            </a:extLst>
          </p:cNvPr>
          <p:cNvCxnSpPr>
            <a:cxnSpLocks/>
          </p:cNvCxnSpPr>
          <p:nvPr/>
        </p:nvCxnSpPr>
        <p:spPr>
          <a:xfrm flipH="1">
            <a:off x="3118898" y="2963273"/>
            <a:ext cx="2641234" cy="1687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3F3033D-85FA-9448-C57F-B8C1072A8BC6}"/>
              </a:ext>
            </a:extLst>
          </p:cNvPr>
          <p:cNvSpPr txBox="1"/>
          <p:nvPr/>
        </p:nvSpPr>
        <p:spPr>
          <a:xfrm>
            <a:off x="5796136" y="3365579"/>
            <a:ext cx="32403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</a:t>
            </a:r>
            <a:r>
              <a:rPr lang="en-US" b="1" u="sng" dirty="0"/>
              <a:t>can</a:t>
            </a:r>
            <a:r>
              <a:rPr lang="en-US" dirty="0"/>
              <a:t> edit or delete this 650 field because it is not LCSH</a:t>
            </a:r>
            <a:endParaRPr lang="en-IL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1D01FC-AE9C-4495-B0E8-2A1F0E960460}"/>
              </a:ext>
            </a:extLst>
          </p:cNvPr>
          <p:cNvCxnSpPr>
            <a:cxnSpLocks/>
          </p:cNvCxnSpPr>
          <p:nvPr/>
        </p:nvCxnSpPr>
        <p:spPr>
          <a:xfrm flipH="1" flipV="1">
            <a:off x="3118898" y="3405670"/>
            <a:ext cx="2660024" cy="2146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72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20079"/>
          </a:xfrm>
        </p:spPr>
        <p:txBody>
          <a:bodyPr>
            <a:normAutofit/>
          </a:bodyPr>
          <a:lstStyle/>
          <a:p>
            <a:r>
              <a:rPr lang="en-US" sz="2000" dirty="0"/>
              <a:t>If we try to add another 650 field with 2</a:t>
            </a:r>
            <a:r>
              <a:rPr lang="en-US" sz="2000" baseline="30000" dirty="0"/>
              <a:t>nd</a:t>
            </a:r>
            <a:r>
              <a:rPr lang="en-US" sz="2000" dirty="0"/>
              <a:t> indicator 0 we get this message: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6514F-0DE7-8DEC-0F12-691613A1B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00897"/>
            <a:ext cx="7159525" cy="28070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FF3807-DFC2-92DA-DCC2-BE2DEE477DEC}"/>
              </a:ext>
            </a:extLst>
          </p:cNvPr>
          <p:cNvCxnSpPr>
            <a:cxnSpLocks/>
          </p:cNvCxnSpPr>
          <p:nvPr/>
        </p:nvCxnSpPr>
        <p:spPr>
          <a:xfrm flipH="1">
            <a:off x="4211960" y="3075806"/>
            <a:ext cx="1008112" cy="936104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656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4000" cy="1240583"/>
          </a:xfrm>
        </p:spPr>
        <p:txBody>
          <a:bodyPr/>
          <a:lstStyle/>
          <a:p>
            <a:r>
              <a:rPr lang="en-US" sz="2600" dirty="0"/>
              <a:t>Using the prefix for the restriction of the 035 field</a:t>
            </a:r>
            <a:endParaRPr lang="LID4096" sz="2600" dirty="0"/>
          </a:p>
        </p:txBody>
      </p:sp>
    </p:spTree>
    <p:extLst>
      <p:ext uri="{BB962C8B-B14F-4D97-AF65-F5344CB8AC3E}">
        <p14:creationId xmlns:p14="http://schemas.microsoft.com/office/powerpoint/2010/main" val="947444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A27DBB-C855-DFD5-7082-D1DD738B7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619623"/>
            <a:ext cx="6934200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prefix for the restriction of the 035 field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9E9D55E-0049-4072-9DC2-48193A58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1171072"/>
          </a:xfrm>
        </p:spPr>
        <p:txBody>
          <a:bodyPr>
            <a:noAutofit/>
          </a:bodyPr>
          <a:lstStyle/>
          <a:p>
            <a:r>
              <a:rPr lang="en-US" dirty="0"/>
              <a:t>Our record has two 035 fields, and we could not add a new one or edit either existing 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6F825-544C-358B-F14D-E6212317A7D8}"/>
              </a:ext>
            </a:extLst>
          </p:cNvPr>
          <p:cNvSpPr txBox="1"/>
          <p:nvPr/>
        </p:nvSpPr>
        <p:spPr>
          <a:xfrm>
            <a:off x="5292080" y="1419622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Prefix “Aleph”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8515D-184C-6DD4-06E6-D69C101F9DCF}"/>
              </a:ext>
            </a:extLst>
          </p:cNvPr>
          <p:cNvSpPr txBox="1"/>
          <p:nvPr/>
        </p:nvSpPr>
        <p:spPr>
          <a:xfrm>
            <a:off x="5292080" y="1923678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Prefix “</a:t>
            </a:r>
            <a:r>
              <a:rPr lang="en-US" dirty="0" err="1"/>
              <a:t>OCoLC</a:t>
            </a:r>
            <a:r>
              <a:rPr lang="en-US" dirty="0"/>
              <a:t>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F61676-CBCB-E8CC-17FF-CAFCD90AF0F3}"/>
              </a:ext>
            </a:extLst>
          </p:cNvPr>
          <p:cNvCxnSpPr>
            <a:stCxn id="6" idx="1"/>
          </p:cNvCxnSpPr>
          <p:nvPr/>
        </p:nvCxnSpPr>
        <p:spPr>
          <a:xfrm flipH="1">
            <a:off x="4427984" y="1604288"/>
            <a:ext cx="864096" cy="4634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5A6B1A-81C0-A3BE-29AE-941D866E58F5}"/>
              </a:ext>
            </a:extLst>
          </p:cNvPr>
          <p:cNvCxnSpPr>
            <a:cxnSpLocks/>
          </p:cNvCxnSpPr>
          <p:nvPr/>
        </p:nvCxnSpPr>
        <p:spPr>
          <a:xfrm flipH="1">
            <a:off x="4273252" y="2108344"/>
            <a:ext cx="1018828" cy="2859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5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24EA3-EDF0-FAB4-A8EF-383E786E9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977"/>
            <a:ext cx="9144000" cy="1987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prefix for the restriction of the 035 field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9E9D55E-0049-4072-9DC2-48193A58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1243080"/>
          </a:xfrm>
        </p:spPr>
        <p:txBody>
          <a:bodyPr>
            <a:normAutofit/>
          </a:bodyPr>
          <a:lstStyle/>
          <a:p>
            <a:r>
              <a:rPr lang="en-US" sz="2400" dirty="0"/>
              <a:t>Now in table “Fields Restriction Policy” we have stated that the restriction on the 035 field is only when there is a prefix </a:t>
            </a:r>
            <a:r>
              <a:rPr lang="en-US" sz="2400" dirty="0" err="1"/>
              <a:t>OCoLC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29BE01-4E95-6027-5536-08841D536DE3}"/>
              </a:ext>
            </a:extLst>
          </p:cNvPr>
          <p:cNvSpPr/>
          <p:nvPr/>
        </p:nvSpPr>
        <p:spPr>
          <a:xfrm>
            <a:off x="5580112" y="2821593"/>
            <a:ext cx="648072" cy="3580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00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prefix for the restriction of the 035 field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9E9D55E-0049-4072-9DC2-48193A58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67017"/>
          </a:xfrm>
        </p:spPr>
        <p:txBody>
          <a:bodyPr>
            <a:normAutofit/>
          </a:bodyPr>
          <a:lstStyle/>
          <a:p>
            <a:r>
              <a:rPr lang="en-US" sz="2400" dirty="0"/>
              <a:t>Now only the 035 with the prefix “</a:t>
            </a:r>
            <a:r>
              <a:rPr lang="en-US" sz="2400" dirty="0" err="1"/>
              <a:t>OCoLC</a:t>
            </a:r>
            <a:r>
              <a:rPr lang="en-US" sz="2400" dirty="0"/>
              <a:t>” is restricted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DF330-7BB5-B37C-C927-AFDB114FD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11" y="1563638"/>
            <a:ext cx="7219950" cy="254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7CC463-9130-23D1-E0A9-11E19F465AFB}"/>
              </a:ext>
            </a:extLst>
          </p:cNvPr>
          <p:cNvSpPr/>
          <p:nvPr/>
        </p:nvSpPr>
        <p:spPr>
          <a:xfrm>
            <a:off x="971600" y="2643758"/>
            <a:ext cx="43204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BCC7C0-2667-5ACE-FC82-AF9F2B81AD77}"/>
              </a:ext>
            </a:extLst>
          </p:cNvPr>
          <p:cNvSpPr/>
          <p:nvPr/>
        </p:nvSpPr>
        <p:spPr>
          <a:xfrm>
            <a:off x="971600" y="2977894"/>
            <a:ext cx="43204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C553E-115C-F5A1-4AA9-AA5BAA546822}"/>
              </a:ext>
            </a:extLst>
          </p:cNvPr>
          <p:cNvSpPr txBox="1"/>
          <p:nvPr/>
        </p:nvSpPr>
        <p:spPr>
          <a:xfrm>
            <a:off x="5292080" y="1851670"/>
            <a:ext cx="290680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035 with a prefix that is not </a:t>
            </a:r>
            <a:r>
              <a:rPr lang="en-US" dirty="0" err="1"/>
              <a:t>OCoLC</a:t>
            </a:r>
            <a:r>
              <a:rPr lang="en-US" dirty="0"/>
              <a:t> is not restricted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F2CEFE-FC2B-DB20-E002-F69550D3B212}"/>
              </a:ext>
            </a:extLst>
          </p:cNvPr>
          <p:cNvCxnSpPr/>
          <p:nvPr/>
        </p:nvCxnSpPr>
        <p:spPr>
          <a:xfrm flipH="1">
            <a:off x="1115616" y="2067694"/>
            <a:ext cx="417646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08AA50-A135-7DF7-A099-A6B6246452CD}"/>
              </a:ext>
            </a:extLst>
          </p:cNvPr>
          <p:cNvCxnSpPr>
            <a:cxnSpLocks/>
          </p:cNvCxnSpPr>
          <p:nvPr/>
        </p:nvCxnSpPr>
        <p:spPr>
          <a:xfrm>
            <a:off x="1115616" y="2067694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534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D04749-3FFB-66D0-C1F9-B3D58212C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276325"/>
            <a:ext cx="6972300" cy="3095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prefix for the restriction of the 035 field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9E9D55E-0049-4072-9DC2-48193A58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67017"/>
          </a:xfrm>
        </p:spPr>
        <p:txBody>
          <a:bodyPr>
            <a:normAutofit/>
          </a:bodyPr>
          <a:lstStyle/>
          <a:p>
            <a:r>
              <a:rPr lang="en-US" sz="2400" dirty="0"/>
              <a:t>Now we can add a 035 with a prefix which is not “</a:t>
            </a:r>
            <a:r>
              <a:rPr lang="en-US" sz="2400" dirty="0" err="1"/>
              <a:t>OCoLC</a:t>
            </a:r>
            <a:r>
              <a:rPr lang="en-US" sz="2400" dirty="0"/>
              <a:t>”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BCC7C0-2667-5ACE-FC82-AF9F2B81AD77}"/>
              </a:ext>
            </a:extLst>
          </p:cNvPr>
          <p:cNvSpPr/>
          <p:nvPr/>
        </p:nvSpPr>
        <p:spPr>
          <a:xfrm>
            <a:off x="1403648" y="2962526"/>
            <a:ext cx="201622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19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2A5619-92AF-144C-9EF4-FFC5F38FD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35646"/>
            <a:ext cx="5063852" cy="3138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prefix for the restriction of the 035 field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958004"/>
          </a:xfrm>
        </p:spPr>
        <p:txBody>
          <a:bodyPr>
            <a:normAutofit/>
          </a:bodyPr>
          <a:lstStyle/>
          <a:p>
            <a:r>
              <a:rPr lang="en-US" dirty="0"/>
              <a:t>But we cannot add a 035 field which has prefix </a:t>
            </a:r>
            <a:r>
              <a:rPr lang="en-US" dirty="0" err="1"/>
              <a:t>OCoLC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655886-9D8A-86F7-6247-9344D19A8036}"/>
              </a:ext>
            </a:extLst>
          </p:cNvPr>
          <p:cNvCxnSpPr/>
          <p:nvPr/>
        </p:nvCxnSpPr>
        <p:spPr>
          <a:xfrm flipH="1">
            <a:off x="5004048" y="3291830"/>
            <a:ext cx="792088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31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Consortium Central Office (the Network Zone institution) can control which Bibliographic metadata fields can be edited by the Network Zone Consortium member institutions.</a:t>
            </a:r>
          </a:p>
          <a:p>
            <a:r>
              <a:rPr lang="en-US" sz="2200" dirty="0"/>
              <a:t>This can prevent unwanted edits of specific fields, and thereby help with the quality control and uniformity of the Network Zone records.</a:t>
            </a:r>
          </a:p>
        </p:txBody>
      </p:sp>
    </p:spTree>
    <p:extLst>
      <p:ext uri="{BB962C8B-B14F-4D97-AF65-F5344CB8AC3E}">
        <p14:creationId xmlns:p14="http://schemas.microsoft.com/office/powerpoint/2010/main" val="126905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97CC6-F485-673C-F03B-12CAFE000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400772" cy="981304"/>
          </a:xfrm>
        </p:spPr>
        <p:txBody>
          <a:bodyPr>
            <a:noAutofit/>
          </a:bodyPr>
          <a:lstStyle/>
          <a:p>
            <a:r>
              <a:rPr lang="en-US" sz="2200" dirty="0"/>
              <a:t>In the example here we have a network zone and three member institutions: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DD33AEC-975C-F1E9-237B-F6878AF440C5}"/>
              </a:ext>
            </a:extLst>
          </p:cNvPr>
          <p:cNvGraphicFramePr>
            <a:graphicFrameLocks noGrp="1"/>
          </p:cNvGraphicFramePr>
          <p:nvPr/>
        </p:nvGraphicFramePr>
        <p:xfrm>
          <a:off x="318887" y="2030710"/>
          <a:ext cx="8291382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0905">
                  <a:extLst>
                    <a:ext uri="{9D8B030D-6E8A-4147-A177-3AD203B41FA5}">
                      <a16:colId xmlns:a16="http://schemas.microsoft.com/office/drawing/2014/main" val="2339665354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404064173"/>
                    </a:ext>
                  </a:extLst>
                </a:gridCol>
                <a:gridCol w="2454093">
                  <a:extLst>
                    <a:ext uri="{9D8B030D-6E8A-4147-A177-3AD203B41FA5}">
                      <a16:colId xmlns:a16="http://schemas.microsoft.com/office/drawing/2014/main" val="4194016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Member / Network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Inst. Code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975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 Libris University Consortium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EXLDEMO2_INST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69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Alma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EXLDEV1_INST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65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Open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EXLDEMO3_INST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20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University of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EXLDEMO1_INST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6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9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9142F-002A-2521-01AB-F53830A85EB1}"/>
              </a:ext>
            </a:extLst>
          </p:cNvPr>
          <p:cNvSpPr txBox="1"/>
          <p:nvPr/>
        </p:nvSpPr>
        <p:spPr>
          <a:xfrm>
            <a:off x="2051720" y="724457"/>
            <a:ext cx="50405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Zone</a:t>
            </a:r>
          </a:p>
          <a:p>
            <a:pPr algn="ctr"/>
            <a:r>
              <a:rPr lang="en-US" sz="1800" dirty="0"/>
              <a:t>Ex Libris University Consortium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6D1F07-B0DB-09B9-4A35-333E9764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52" y="1407815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55A70E-B8DA-187F-9933-23B62BACA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2" y="2996954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0750713-4CEA-49C0-19B0-F112A0CA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26" y="2996954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C1B61A8-8680-EE7D-61DC-2FD263058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96952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1D9289-CD58-5E5F-C790-4F0EA06EACEB}"/>
              </a:ext>
            </a:extLst>
          </p:cNvPr>
          <p:cNvSpPr txBox="1"/>
          <p:nvPr/>
        </p:nvSpPr>
        <p:spPr>
          <a:xfrm>
            <a:off x="323528" y="3625862"/>
            <a:ext cx="18720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Member Institution</a:t>
            </a:r>
          </a:p>
          <a:p>
            <a:pPr algn="ctr"/>
            <a:r>
              <a:rPr lang="en-US" sz="1400" dirty="0"/>
              <a:t>Alma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9F07D-BC1F-AC2E-9CA5-CA205DACA83A}"/>
              </a:ext>
            </a:extLst>
          </p:cNvPr>
          <p:cNvSpPr txBox="1"/>
          <p:nvPr/>
        </p:nvSpPr>
        <p:spPr>
          <a:xfrm>
            <a:off x="3649284" y="3625862"/>
            <a:ext cx="18720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Member Institution</a:t>
            </a:r>
          </a:p>
          <a:p>
            <a:pPr algn="ctr"/>
            <a:r>
              <a:rPr lang="en-US" sz="1400" dirty="0"/>
              <a:t>Open University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0B1EAE-9554-9149-B2E6-358095E8ECE3}"/>
              </a:ext>
            </a:extLst>
          </p:cNvPr>
          <p:cNvCxnSpPr>
            <a:stCxn id="8" idx="2"/>
          </p:cNvCxnSpPr>
          <p:nvPr/>
        </p:nvCxnSpPr>
        <p:spPr bwMode="auto">
          <a:xfrm flipH="1">
            <a:off x="1295822" y="1988840"/>
            <a:ext cx="3277880" cy="86409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E842D6-2607-FD3E-E408-95604443436E}"/>
              </a:ext>
            </a:extLst>
          </p:cNvPr>
          <p:cNvCxnSpPr>
            <a:cxnSpLocks/>
          </p:cNvCxnSpPr>
          <p:nvPr/>
        </p:nvCxnSpPr>
        <p:spPr bwMode="auto">
          <a:xfrm>
            <a:off x="4573702" y="2017011"/>
            <a:ext cx="0" cy="83592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C0DB5C-4EDD-26CF-5C0C-0B9472E06197}"/>
              </a:ext>
            </a:extLst>
          </p:cNvPr>
          <p:cNvCxnSpPr/>
          <p:nvPr/>
        </p:nvCxnSpPr>
        <p:spPr bwMode="auto">
          <a:xfrm>
            <a:off x="4572000" y="2017011"/>
            <a:ext cx="3291524" cy="83592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E17EB78-FC2D-BF8B-C984-398E04E30BD4}"/>
              </a:ext>
            </a:extLst>
          </p:cNvPr>
          <p:cNvSpPr txBox="1"/>
          <p:nvPr/>
        </p:nvSpPr>
        <p:spPr>
          <a:xfrm>
            <a:off x="6842854" y="3625862"/>
            <a:ext cx="20160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Member Institution</a:t>
            </a:r>
          </a:p>
          <a:p>
            <a:pPr algn="ctr"/>
            <a:r>
              <a:rPr lang="en-US" sz="1400" dirty="0"/>
              <a:t>University of Knowledge</a:t>
            </a:r>
          </a:p>
        </p:txBody>
      </p:sp>
    </p:spTree>
    <p:extLst>
      <p:ext uri="{BB962C8B-B14F-4D97-AF65-F5344CB8AC3E}">
        <p14:creationId xmlns:p14="http://schemas.microsoft.com/office/powerpoint/2010/main" val="53446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Accessing the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07841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Accessing the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configuration to restrict editing bibliographic fields by Network Zone Consortium member institutions is done in the “Fields Restriction Policy” table.</a:t>
            </a:r>
          </a:p>
          <a:p>
            <a:r>
              <a:rPr lang="en-US" sz="2200" dirty="0"/>
              <a:t>This table can be accessed at the Network Zone institution as follows: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“Configuration &gt; Resources &gt; Cataloging &gt; Metadata Configuration”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the relevant metadata profile (for example “MARC21 Bibliographic”)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Switch to tab “Other Settings”.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configuration table “Fields restriction policy”</a:t>
            </a:r>
          </a:p>
        </p:txBody>
      </p:sp>
    </p:spTree>
    <p:extLst>
      <p:ext uri="{BB962C8B-B14F-4D97-AF65-F5344CB8AC3E}">
        <p14:creationId xmlns:p14="http://schemas.microsoft.com/office/powerpoint/2010/main" val="413215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Accessing the configuration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BB5004-4B10-B44E-100A-5EDBCEEA7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396"/>
            <a:ext cx="9144000" cy="40445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B6332B-B36C-C96B-D1BD-7B2DB1877070}"/>
              </a:ext>
            </a:extLst>
          </p:cNvPr>
          <p:cNvSpPr/>
          <p:nvPr/>
        </p:nvSpPr>
        <p:spPr>
          <a:xfrm>
            <a:off x="5845092" y="1090318"/>
            <a:ext cx="93610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3EBDF6-DE76-2F9E-81B4-1A70BF6C4DCA}"/>
              </a:ext>
            </a:extLst>
          </p:cNvPr>
          <p:cNvSpPr/>
          <p:nvPr/>
        </p:nvSpPr>
        <p:spPr>
          <a:xfrm>
            <a:off x="156460" y="4291723"/>
            <a:ext cx="1368152" cy="342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52220131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5958</TotalTime>
  <Words>830</Words>
  <Application>Microsoft Office PowerPoint</Application>
  <PresentationFormat>On-screen Show (16:9)</PresentationFormat>
  <Paragraphs>109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IGeLU_2016_16X9 (1)</vt:lpstr>
      <vt:lpstr>How to Restrict Editing Bibliographic Fields by Member Institutions of a Network Zone Consortium</vt:lpstr>
      <vt:lpstr>PowerPoint Presentation</vt:lpstr>
      <vt:lpstr>Introduction</vt:lpstr>
      <vt:lpstr>Introduction</vt:lpstr>
      <vt:lpstr>Introduction</vt:lpstr>
      <vt:lpstr>Introduction</vt:lpstr>
      <vt:lpstr>Accessing the configuration</vt:lpstr>
      <vt:lpstr>Accessing the configuration</vt:lpstr>
      <vt:lpstr>Accessing the configuration</vt:lpstr>
      <vt:lpstr>For example </vt:lpstr>
      <vt:lpstr>For example</vt:lpstr>
      <vt:lpstr>For example</vt:lpstr>
      <vt:lpstr>For example</vt:lpstr>
      <vt:lpstr>For example</vt:lpstr>
      <vt:lpstr>For example</vt:lpstr>
      <vt:lpstr>For example</vt:lpstr>
      <vt:lpstr>For example</vt:lpstr>
      <vt:lpstr>For example</vt:lpstr>
      <vt:lpstr>For example</vt:lpstr>
      <vt:lpstr>For example</vt:lpstr>
      <vt:lpstr>For example</vt:lpstr>
      <vt:lpstr>For example</vt:lpstr>
      <vt:lpstr>For example</vt:lpstr>
      <vt:lpstr>Using the prefix for the restriction of the 035 field</vt:lpstr>
      <vt:lpstr>Using the prefix for the restriction of the 035 field</vt:lpstr>
      <vt:lpstr>Using the prefix for the restriction of the 035 field</vt:lpstr>
      <vt:lpstr>Using the prefix for the restriction of the 035 field</vt:lpstr>
      <vt:lpstr>Using the prefix for the restriction of the 035 field</vt:lpstr>
      <vt:lpstr>Using the prefix for the restriction of the 035 field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45</cp:revision>
  <dcterms:created xsi:type="dcterms:W3CDTF">2021-11-30T14:32:13Z</dcterms:created>
  <dcterms:modified xsi:type="dcterms:W3CDTF">2024-07-31T04:27:59Z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